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368" r:id="rId2"/>
    <p:sldId id="369" r:id="rId3"/>
    <p:sldId id="399" r:id="rId4"/>
    <p:sldId id="373" r:id="rId5"/>
    <p:sldId id="396" r:id="rId6"/>
    <p:sldId id="370" r:id="rId7"/>
    <p:sldId id="374" r:id="rId8"/>
    <p:sldId id="397" r:id="rId9"/>
    <p:sldId id="372" r:id="rId10"/>
    <p:sldId id="375" r:id="rId11"/>
    <p:sldId id="376" r:id="rId12"/>
    <p:sldId id="377" r:id="rId13"/>
    <p:sldId id="378" r:id="rId14"/>
    <p:sldId id="379" r:id="rId15"/>
    <p:sldId id="380" r:id="rId16"/>
    <p:sldId id="382" r:id="rId17"/>
    <p:sldId id="384" r:id="rId18"/>
    <p:sldId id="385" r:id="rId19"/>
    <p:sldId id="386" r:id="rId20"/>
    <p:sldId id="387" r:id="rId21"/>
    <p:sldId id="388" r:id="rId22"/>
    <p:sldId id="389" r:id="rId23"/>
    <p:sldId id="390" r:id="rId24"/>
    <p:sldId id="391" r:id="rId25"/>
    <p:sldId id="392" r:id="rId26"/>
    <p:sldId id="393" r:id="rId27"/>
    <p:sldId id="394" r:id="rId28"/>
    <p:sldId id="395" r:id="rId29"/>
    <p:sldId id="398" r:id="rId30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A856"/>
    <a:srgbClr val="007212"/>
    <a:srgbClr val="002F52"/>
    <a:srgbClr val="0048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>
  <p:normalViewPr>
    <p:restoredLeft sz="15452"/>
    <p:restoredTop sz="93074" autoAdjust="0"/>
  </p:normalViewPr>
  <p:slideViewPr>
    <p:cSldViewPr snapToGrid="0">
      <p:cViewPr>
        <p:scale>
          <a:sx n="90" d="100"/>
          <a:sy n="90" d="100"/>
        </p:scale>
        <p:origin x="1040" y="2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notesMaster" Target="notesMasters/notesMaster1.xml"/><Relationship Id="rId32" Type="http://schemas.openxmlformats.org/officeDocument/2006/relationships/handoutMaster" Target="handoutMasters/handout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charts/_rels/chart1.xml.rels><?xml version="1.0" encoding="UTF-8" standalone="yes"?>
<Relationships xmlns="http://schemas.openxmlformats.org/package/2006/relationships"><Relationship Id="rId1" Type="http://schemas.microsoft.com/office/2011/relationships/chartStyle" Target="style1.xml"/><Relationship Id="rId2" Type="http://schemas.microsoft.com/office/2011/relationships/chartColorStyle" Target="colors1.xml"/><Relationship Id="rId3" Type="http://schemas.openxmlformats.org/officeDocument/2006/relationships/oleObject" Target="Work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800"/>
              <a:t>World Merchandise</a:t>
            </a:r>
            <a:r>
              <a:rPr lang="en-US" sz="2800" baseline="0"/>
              <a:t> Trade</a:t>
            </a:r>
          </a:p>
          <a:p>
            <a:pPr>
              <a:defRPr sz="2800"/>
            </a:pPr>
            <a:r>
              <a:rPr lang="en-US" sz="2800" baseline="0"/>
              <a:t>$ trillion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1"/>
          <c:order val="0"/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Sheet1!$O$116:$O$138</c:f>
              <c:numCache>
                <c:formatCode>General</c:formatCode>
                <c:ptCount val="23"/>
                <c:pt idx="0">
                  <c:v>1993.0</c:v>
                </c:pt>
                <c:pt idx="1">
                  <c:v>1994.0</c:v>
                </c:pt>
                <c:pt idx="2">
                  <c:v>1995.0</c:v>
                </c:pt>
                <c:pt idx="3">
                  <c:v>1996.0</c:v>
                </c:pt>
                <c:pt idx="4">
                  <c:v>1997.0</c:v>
                </c:pt>
                <c:pt idx="5">
                  <c:v>1998.0</c:v>
                </c:pt>
                <c:pt idx="6">
                  <c:v>1999.0</c:v>
                </c:pt>
                <c:pt idx="7">
                  <c:v>2000.0</c:v>
                </c:pt>
                <c:pt idx="8">
                  <c:v>2001.0</c:v>
                </c:pt>
                <c:pt idx="9">
                  <c:v>2002.0</c:v>
                </c:pt>
                <c:pt idx="10">
                  <c:v>2003.0</c:v>
                </c:pt>
                <c:pt idx="11">
                  <c:v>2004.0</c:v>
                </c:pt>
                <c:pt idx="12">
                  <c:v>2005.0</c:v>
                </c:pt>
                <c:pt idx="13">
                  <c:v>2006.0</c:v>
                </c:pt>
                <c:pt idx="14">
                  <c:v>2007.0</c:v>
                </c:pt>
                <c:pt idx="15">
                  <c:v>2008.0</c:v>
                </c:pt>
                <c:pt idx="16">
                  <c:v>2009.0</c:v>
                </c:pt>
                <c:pt idx="17">
                  <c:v>2010.0</c:v>
                </c:pt>
                <c:pt idx="18">
                  <c:v>2011.0</c:v>
                </c:pt>
                <c:pt idx="19">
                  <c:v>2012.0</c:v>
                </c:pt>
                <c:pt idx="20">
                  <c:v>2013.0</c:v>
                </c:pt>
                <c:pt idx="21">
                  <c:v>2014.0</c:v>
                </c:pt>
                <c:pt idx="22">
                  <c:v>2015.0</c:v>
                </c:pt>
              </c:numCache>
            </c:numRef>
          </c:cat>
          <c:val>
            <c:numRef>
              <c:f>Sheet1!$Q$116:$Q$138</c:f>
              <c:numCache>
                <c:formatCode>0.00</c:formatCode>
                <c:ptCount val="23"/>
                <c:pt idx="0">
                  <c:v>3.894</c:v>
                </c:pt>
                <c:pt idx="1">
                  <c:v>4.429</c:v>
                </c:pt>
                <c:pt idx="2">
                  <c:v>5.285</c:v>
                </c:pt>
                <c:pt idx="3">
                  <c:v>5.547</c:v>
                </c:pt>
                <c:pt idx="4">
                  <c:v>5.739</c:v>
                </c:pt>
                <c:pt idx="5">
                  <c:v>5.683</c:v>
                </c:pt>
                <c:pt idx="6">
                  <c:v>5.926</c:v>
                </c:pt>
                <c:pt idx="7">
                  <c:v>6.725</c:v>
                </c:pt>
                <c:pt idx="8">
                  <c:v>6.484</c:v>
                </c:pt>
                <c:pt idx="9">
                  <c:v>6.743</c:v>
                </c:pt>
                <c:pt idx="10">
                  <c:v>7.869</c:v>
                </c:pt>
                <c:pt idx="11">
                  <c:v>9.574</c:v>
                </c:pt>
                <c:pt idx="12">
                  <c:v>10.87</c:v>
                </c:pt>
                <c:pt idx="13">
                  <c:v>12.461</c:v>
                </c:pt>
                <c:pt idx="14">
                  <c:v>14.33</c:v>
                </c:pt>
                <c:pt idx="15">
                  <c:v>16.572</c:v>
                </c:pt>
                <c:pt idx="16">
                  <c:v>12.782</c:v>
                </c:pt>
                <c:pt idx="17">
                  <c:v>15.511</c:v>
                </c:pt>
                <c:pt idx="18">
                  <c:v>18.503</c:v>
                </c:pt>
                <c:pt idx="19">
                  <c:v>18.705</c:v>
                </c:pt>
                <c:pt idx="20">
                  <c:v>19.011</c:v>
                </c:pt>
                <c:pt idx="21">
                  <c:v>19.104</c:v>
                </c:pt>
                <c:pt idx="22">
                  <c:v>16.725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85580944"/>
        <c:axId val="456186336"/>
      </c:lineChart>
      <c:catAx>
        <c:axId val="385580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6186336"/>
        <c:crosses val="autoZero"/>
        <c:auto val="1"/>
        <c:lblAlgn val="ctr"/>
        <c:lblOffset val="100"/>
        <c:noMultiLvlLbl val="0"/>
      </c:catAx>
      <c:valAx>
        <c:axId val="4561863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855809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dirty="0" smtClean="0">
                <a:latin typeface="Palatino Linotype"/>
                <a:ea typeface="+mn-ea"/>
                <a:cs typeface="Palatino Linotype"/>
              </a:defRPr>
            </a:lvl1pPr>
          </a:lstStyle>
          <a:p>
            <a:pPr>
              <a:defRPr/>
            </a:pPr>
            <a:r>
              <a:rPr lang="en-US"/>
              <a:t>Gerald R. Ford School of Public Policy</a:t>
            </a:r>
          </a:p>
          <a:p>
            <a:pPr>
              <a:defRPr/>
            </a:pPr>
            <a:r>
              <a:rPr lang="en-US"/>
              <a:t>University of Michigan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Palatino Linotype" pitchFamily="16" charset="0"/>
                <a:ea typeface="Palatino Linotype" pitchFamily="16" charset="0"/>
                <a:cs typeface="Palatino Linotype" pitchFamily="16" charset="0"/>
              </a:defRPr>
            </a:lvl1pPr>
          </a:lstStyle>
          <a:p>
            <a:fld id="{4AA66347-1705-604F-BA79-6BEC32AA6CF3}" type="datetimeFigureOut">
              <a:rPr lang="en-US"/>
              <a:pPr/>
              <a:t>4/6/17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dirty="0">
                <a:latin typeface="Palatino Linotype"/>
                <a:ea typeface="+mn-ea"/>
                <a:cs typeface="Palatino Linotype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Palatino Linotype" pitchFamily="16" charset="0"/>
                <a:ea typeface="Palatino Linotype" pitchFamily="16" charset="0"/>
                <a:cs typeface="Palatino Linotype" pitchFamily="16" charset="0"/>
              </a:defRPr>
            </a:lvl1pPr>
          </a:lstStyle>
          <a:p>
            <a:fld id="{5E9AA51F-A2E3-9341-B2CB-1728D4E505E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31580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dirty="0" smtClean="0">
                <a:latin typeface="Palatino Linotype"/>
                <a:ea typeface="+mn-ea"/>
                <a:cs typeface="Palatino Linotype"/>
              </a:defRPr>
            </a:lvl1pPr>
          </a:lstStyle>
          <a:p>
            <a:pPr>
              <a:defRPr/>
            </a:pPr>
            <a:r>
              <a:rPr lang="en-US"/>
              <a:t>Gerald R. Ford School of Public Policy</a:t>
            </a:r>
          </a:p>
          <a:p>
            <a:pPr>
              <a:defRPr/>
            </a:pPr>
            <a:r>
              <a:rPr lang="en-US"/>
              <a:t>University of Michigan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Palatino Linotype" pitchFamily="16" charset="0"/>
                <a:ea typeface="Palatino Linotype" pitchFamily="16" charset="0"/>
                <a:cs typeface="Palatino Linotype" pitchFamily="16" charset="0"/>
              </a:defRPr>
            </a:lvl1pPr>
          </a:lstStyle>
          <a:p>
            <a:fld id="{831D5D12-A136-8C42-B19C-727A26E1A954}" type="datetimeFigureOut">
              <a:rPr lang="en-US"/>
              <a:pPr/>
              <a:t>4/6/17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dirty="0">
                <a:latin typeface="Palatino Linotype"/>
                <a:ea typeface="+mn-ea"/>
                <a:cs typeface="Palatino Linotype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Palatino Linotype" pitchFamily="16" charset="0"/>
                <a:ea typeface="Palatino Linotype" pitchFamily="16" charset="0"/>
                <a:cs typeface="Palatino Linotype" pitchFamily="16" charset="0"/>
              </a:defRPr>
            </a:lvl1pPr>
          </a:lstStyle>
          <a:p>
            <a:fld id="{D0EC86D2-705E-4E4C-92F1-3F60E1FEA1F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52399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Palatino Linotype"/>
        <a:ea typeface="ＭＳ Ｐゴシック" charset="-128"/>
        <a:cs typeface="Palatino Linotype"/>
      </a:defRPr>
    </a:lvl1pPr>
    <a:lvl2pPr marL="457200" algn="l" defTabSz="457200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Palatino Linotype"/>
        <a:ea typeface="ＭＳ Ｐゴシック" charset="-128"/>
        <a:cs typeface="Palatino Linotype"/>
      </a:defRPr>
    </a:lvl2pPr>
    <a:lvl3pPr marL="914400" algn="l" defTabSz="457200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Palatino Linotype"/>
        <a:ea typeface="ＭＳ Ｐゴシック" charset="-128"/>
        <a:cs typeface="Palatino Linotype"/>
      </a:defRPr>
    </a:lvl3pPr>
    <a:lvl4pPr marL="1371600" algn="l" defTabSz="457200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Palatino Linotype"/>
        <a:ea typeface="ＭＳ Ｐゴシック" charset="-128"/>
        <a:cs typeface="Palatino Linotype"/>
      </a:defRPr>
    </a:lvl4pPr>
    <a:lvl5pPr marL="1828800" algn="l" defTabSz="457200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Palatino Linotype"/>
        <a:ea typeface="ＭＳ Ｐゴシック" charset="-128"/>
        <a:cs typeface="Palatino Linotype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1219200"/>
            <a:ext cx="6705600" cy="1323439"/>
          </a:xfrm>
        </p:spPr>
        <p:txBody>
          <a:bodyPr>
            <a:spAutoFit/>
          </a:bodyPr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2600" y="2844224"/>
            <a:ext cx="6705600" cy="584776"/>
          </a:xfrm>
        </p:spPr>
        <p:txBody>
          <a:bodyPr/>
          <a:lstStyle>
            <a:lvl1pPr marL="0" indent="0" algn="l">
              <a:buNone/>
              <a:defRPr b="0" i="1">
                <a:solidFill>
                  <a:srgbClr val="002F52"/>
                </a:solidFill>
                <a:latin typeface="Palatino Linotype"/>
                <a:cs typeface="Palatino Linotype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2DB58BF-0238-3F4F-8BA7-21C649890D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7800" y="609600"/>
            <a:ext cx="5029200" cy="55165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4BB5920-6679-BF41-B08A-9584B22101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934DB79-9026-674A-8CB3-9EAE7ABF02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999" y="4406900"/>
            <a:ext cx="6970714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3999" y="3886200"/>
            <a:ext cx="6970713" cy="400110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002F5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E6B502E-8220-0E45-A607-89882E7191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800" y="2743200"/>
            <a:ext cx="3505200" cy="3382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2743200"/>
            <a:ext cx="3505200" cy="3382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EF12FFB-A18C-3840-85CB-E62EB7E864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800" y="1535113"/>
            <a:ext cx="3049588" cy="830997"/>
          </a:xfrm>
        </p:spPr>
        <p:txBody>
          <a:bodyPr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800" y="2447465"/>
            <a:ext cx="3049588" cy="36786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830997"/>
          </a:xfrm>
        </p:spPr>
        <p:txBody>
          <a:bodyPr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7465"/>
            <a:ext cx="4041775" cy="36786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F929865-FE12-2F45-8BED-9DCF4942AF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9FA015E-868B-B341-95D9-0FA327E2FC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7A830AA-CAC2-8443-BECC-E3B2EC33C6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54049"/>
            <a:ext cx="20177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654049"/>
            <a:ext cx="5111750" cy="27761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7800" y="1816100"/>
            <a:ext cx="2017713" cy="45085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436AB29-9E45-A142-B4B0-C024F442E5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F8BC640-4201-D944-B7D0-20CEF8837E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NUL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 descr="wordmark.eps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6761163" y="146050"/>
            <a:ext cx="1925637" cy="23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1447800" y="1320800"/>
            <a:ext cx="7239000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447800" y="2592388"/>
            <a:ext cx="723900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Rectangle 16"/>
          <p:cNvSpPr/>
          <p:nvPr/>
        </p:nvSpPr>
        <p:spPr>
          <a:xfrm rot="16200000">
            <a:off x="-2255520" y="3383280"/>
            <a:ext cx="6858001" cy="91438"/>
          </a:xfrm>
          <a:prstGeom prst="rect">
            <a:avLst/>
          </a:prstGeom>
          <a:solidFill>
            <a:srgbClr val="002F52"/>
          </a:solidFill>
          <a:ln>
            <a:noFill/>
          </a:ln>
          <a:effectLst>
            <a:innerShdw blurRad="63500" dist="50800" dir="13500000">
              <a:srgbClr val="E3A856">
                <a:alpha val="50000"/>
              </a:srgb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Rectangle 17"/>
          <p:cNvSpPr/>
          <p:nvPr/>
        </p:nvSpPr>
        <p:spPr>
          <a:xfrm rot="16200000">
            <a:off x="-2324100" y="3406775"/>
            <a:ext cx="6858000" cy="44450"/>
          </a:xfrm>
          <a:prstGeom prst="rect">
            <a:avLst/>
          </a:prstGeom>
          <a:solidFill>
            <a:srgbClr val="E3A85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3" name="TextBox 19"/>
          <p:cNvSpPr txBox="1">
            <a:spLocks noChangeArrowheads="1"/>
          </p:cNvSpPr>
          <p:nvPr/>
        </p:nvSpPr>
        <p:spPr bwMode="auto">
          <a:xfrm>
            <a:off x="6400800" y="6400800"/>
            <a:ext cx="2286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en-US" sz="1200">
                <a:solidFill>
                  <a:srgbClr val="002F52"/>
                </a:solidFill>
                <a:latin typeface="Palatino Linotype" pitchFamily="16" charset="0"/>
                <a:ea typeface="Palatino Linotype" pitchFamily="16" charset="0"/>
                <a:cs typeface="Palatino Linotype" pitchFamily="16" charset="0"/>
              </a:rPr>
              <a:t>www.fordschool.umich.edu</a:t>
            </a:r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400" y="6230938"/>
            <a:ext cx="838200" cy="3079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002F52"/>
                </a:solidFill>
                <a:latin typeface="Palatino Linotype" pitchFamily="16" charset="0"/>
                <a:ea typeface="Palatino Linotype" pitchFamily="16" charset="0"/>
                <a:cs typeface="Palatino Linotype" pitchFamily="16" charset="0"/>
              </a:defRPr>
            </a:lvl1pPr>
          </a:lstStyle>
          <a:p>
            <a:fld id="{F8B8C109-74AB-CD4E-9842-A6AE79242E6A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5" name="Picture 3" descr="ford-school_blue-vertical.eps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152400" y="381000"/>
            <a:ext cx="7366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hf hdr="0" ftr="0" dt="0"/>
  <p:txStyles>
    <p:titleStyle>
      <a:lvl1pPr algn="l" defTabSz="457200" rtl="0" fontAlgn="base">
        <a:spcBef>
          <a:spcPct val="0"/>
        </a:spcBef>
        <a:spcAft>
          <a:spcPct val="0"/>
        </a:spcAft>
        <a:defRPr sz="4000" b="1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1pPr>
      <a:lvl2pPr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2pPr>
      <a:lvl3pPr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3pPr>
      <a:lvl4pPr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4pPr>
      <a:lvl5pPr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9999" y="1066800"/>
            <a:ext cx="7667625" cy="646331"/>
          </a:xfrm>
        </p:spPr>
        <p:txBody>
          <a:bodyPr/>
          <a:lstStyle/>
          <a:p>
            <a:pPr algn="ctr"/>
            <a:r>
              <a:rPr lang="en-US" sz="3600" dirty="0" smtClean="0"/>
              <a:t>NAFTA and Its Effects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76400" y="2458419"/>
            <a:ext cx="6705600" cy="1175706"/>
          </a:xfrm>
        </p:spPr>
        <p:txBody>
          <a:bodyPr/>
          <a:lstStyle/>
          <a:p>
            <a:pPr algn="ctr"/>
            <a:r>
              <a:rPr lang="en-US" dirty="0" smtClean="0"/>
              <a:t>Alan V. Deardorff</a:t>
            </a:r>
          </a:p>
          <a:p>
            <a:pPr algn="ctr"/>
            <a:r>
              <a:rPr lang="en-US" dirty="0" smtClean="0"/>
              <a:t>University of Michigan</a:t>
            </a:r>
          </a:p>
        </p:txBody>
      </p:sp>
      <p:sp>
        <p:nvSpPr>
          <p:cNvPr id="5" name="Subtitle 2"/>
          <p:cNvSpPr txBox="1">
            <a:spLocks/>
          </p:cNvSpPr>
          <p:nvPr/>
        </p:nvSpPr>
        <p:spPr bwMode="auto">
          <a:xfrm>
            <a:off x="1500751" y="4528966"/>
            <a:ext cx="7157429" cy="17912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0" indent="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b="0" i="1" kern="1200">
                <a:solidFill>
                  <a:srgbClr val="002F52"/>
                </a:solidFill>
                <a:latin typeface="Palatino Linotype"/>
                <a:ea typeface="ＭＳ Ｐゴシック" charset="-128"/>
                <a:cs typeface="Palatino Linotype"/>
              </a:defRPr>
            </a:lvl1pPr>
            <a:lvl2pPr marL="45720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Palatino Linotype"/>
                <a:ea typeface="ＭＳ Ｐゴシック" charset="-128"/>
                <a:cs typeface="Palatino Linotype"/>
              </a:defRPr>
            </a:lvl2pPr>
            <a:lvl3pPr marL="91440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Palatino Linotype"/>
                <a:ea typeface="ＭＳ Ｐゴシック" charset="-128"/>
                <a:cs typeface="Palatino Linotype"/>
              </a:defRPr>
            </a:lvl3pPr>
            <a:lvl4pPr marL="137160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Palatino Linotype"/>
                <a:ea typeface="ＭＳ Ｐゴシック" charset="-128"/>
                <a:cs typeface="Palatino Linotype"/>
              </a:defRPr>
            </a:lvl4pPr>
            <a:lvl5pPr marL="182880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Palatino Linotype"/>
                <a:ea typeface="ＭＳ Ｐゴシック" charset="-128"/>
                <a:cs typeface="Palatino Linotype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i="0" dirty="0" smtClean="0"/>
              <a:t>For presentation at </a:t>
            </a:r>
            <a:r>
              <a:rPr lang="en-US" sz="2400" i="0" dirty="0" smtClean="0"/>
              <a:t>the Conference </a:t>
            </a:r>
          </a:p>
          <a:p>
            <a:pPr algn="ctr"/>
            <a:r>
              <a:rPr lang="en-US" sz="2400" i="0" dirty="0" smtClean="0"/>
              <a:t>The Many Automotive Truths of NAFTA</a:t>
            </a:r>
          </a:p>
          <a:p>
            <a:pPr algn="ctr"/>
            <a:r>
              <a:rPr lang="en-US" sz="2400" i="0" dirty="0" smtClean="0"/>
              <a:t>Sponsored by UMTRI</a:t>
            </a:r>
            <a:endParaRPr lang="en-US" sz="2400" i="0" dirty="0" smtClean="0"/>
          </a:p>
          <a:p>
            <a:pPr algn="ctr"/>
            <a:r>
              <a:rPr lang="en-US" sz="2400" i="0" dirty="0" smtClean="0"/>
              <a:t>April </a:t>
            </a:r>
            <a:r>
              <a:rPr lang="en-US" sz="2400" i="0" dirty="0" smtClean="0"/>
              <a:t>12, </a:t>
            </a:r>
            <a:r>
              <a:rPr lang="en-US" sz="2400" i="0" dirty="0" smtClean="0"/>
              <a:t>2017</a:t>
            </a:r>
            <a:endParaRPr lang="en-US" sz="2400" i="0" dirty="0"/>
          </a:p>
        </p:txBody>
      </p:sp>
    </p:spTree>
    <p:extLst>
      <p:ext uri="{BB962C8B-B14F-4D97-AF65-F5344CB8AC3E}">
        <p14:creationId xmlns:p14="http://schemas.microsoft.com/office/powerpoint/2010/main" val="1166608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879365"/>
            <a:ext cx="7239000" cy="1127125"/>
          </a:xfrm>
        </p:spPr>
        <p:txBody>
          <a:bodyPr/>
          <a:lstStyle/>
          <a:p>
            <a:r>
              <a:rPr lang="en-US" dirty="0" smtClean="0"/>
              <a:t>Components of US-NAFTA Trade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84738" y="2166719"/>
            <a:ext cx="7239000" cy="3933384"/>
          </a:xfrm>
        </p:spPr>
        <p:txBody>
          <a:bodyPr/>
          <a:lstStyle/>
          <a:p>
            <a:r>
              <a:rPr lang="en-US" dirty="0" smtClean="0"/>
              <a:t>Largest imports are petroleum</a:t>
            </a:r>
          </a:p>
          <a:p>
            <a:r>
              <a:rPr lang="en-US" dirty="0" smtClean="0"/>
              <a:t>Largest exports are motor vehicle parts (also a major import)</a:t>
            </a:r>
          </a:p>
          <a:p>
            <a:r>
              <a:rPr lang="en-US" dirty="0" smtClean="0"/>
              <a:t>Motor vehicles are major import </a:t>
            </a:r>
            <a:r>
              <a:rPr lang="en-US" u="sng" dirty="0" smtClean="0"/>
              <a:t>and</a:t>
            </a:r>
            <a:r>
              <a:rPr lang="en-US" dirty="0" smtClean="0"/>
              <a:t> (though smaller) export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94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1039" y="0"/>
            <a:ext cx="6781921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5289618"/>
            <a:ext cx="1527717" cy="9787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Source</a:t>
            </a:r>
            <a:r>
              <a:rPr lang="en-US" smtClean="0"/>
              <a:t>:  Congressional Research Service (2015)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289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463565" y="942428"/>
            <a:ext cx="7239000" cy="1127125"/>
          </a:xfrm>
        </p:spPr>
        <p:txBody>
          <a:bodyPr/>
          <a:lstStyle/>
          <a:p>
            <a:r>
              <a:rPr lang="en-US" smtClean="0"/>
              <a:t>Effects of NAFTA </a:t>
            </a:r>
            <a:br>
              <a:rPr lang="en-US" smtClean="0"/>
            </a:br>
            <a:r>
              <a:rPr lang="en-US" smtClean="0"/>
              <a:t>Analyses</a:t>
            </a:r>
            <a:r>
              <a:rPr lang="en-US" dirty="0" smtClean="0"/>
              <a:t>: Before</a:t>
            </a:r>
            <a:endParaRPr lang="en-US" dirty="0"/>
          </a:p>
        </p:txBody>
      </p:sp>
      <p:sp>
        <p:nvSpPr>
          <p:cNvPr id="514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4738" y="2277077"/>
            <a:ext cx="7239000" cy="5004447"/>
          </a:xfrm>
        </p:spPr>
        <p:txBody>
          <a:bodyPr/>
          <a:lstStyle/>
          <a:p>
            <a:pPr lvl="1"/>
            <a:r>
              <a:rPr lang="en-US" dirty="0" smtClean="0"/>
              <a:t>Many studies examined likely effects</a:t>
            </a:r>
          </a:p>
          <a:p>
            <a:pPr lvl="1"/>
            <a:r>
              <a:rPr lang="en-US" dirty="0" smtClean="0"/>
              <a:t>Some, from both sides of the debate, used spurious analysis to support their views</a:t>
            </a:r>
          </a:p>
          <a:p>
            <a:pPr lvl="2"/>
            <a:r>
              <a:rPr lang="en-US" dirty="0" smtClean="0"/>
              <a:t>Example:  All imports from Mexico are viewed as costing jobs</a:t>
            </a:r>
          </a:p>
          <a:p>
            <a:pPr lvl="2"/>
            <a:r>
              <a:rPr lang="en-US" dirty="0" smtClean="0"/>
              <a:t>On the positive side, advocates of NAFTA did the same with US exports, presumed to rise a lot because of Mexico’s high tariffs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49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4051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16269" y="2284440"/>
            <a:ext cx="7239000" cy="4573560"/>
          </a:xfrm>
        </p:spPr>
        <p:txBody>
          <a:bodyPr/>
          <a:lstStyle/>
          <a:p>
            <a:pPr lvl="1">
              <a:buFontTx/>
              <a:buNone/>
            </a:pPr>
            <a:r>
              <a:rPr lang="en-US" dirty="0" smtClean="0"/>
              <a:t>Best </a:t>
            </a:r>
            <a:r>
              <a:rPr lang="en-US" dirty="0"/>
              <a:t>academic studies (</a:t>
            </a:r>
            <a:r>
              <a:rPr lang="en-US" dirty="0" smtClean="0"/>
              <a:t>including our </a:t>
            </a:r>
            <a:r>
              <a:rPr lang="en-US" dirty="0"/>
              <a:t>“Michigan Model”) predicted</a:t>
            </a:r>
          </a:p>
          <a:p>
            <a:pPr lvl="2"/>
            <a:r>
              <a:rPr lang="en-US" dirty="0"/>
              <a:t>Positive, but very small, benefit to the US</a:t>
            </a:r>
          </a:p>
          <a:p>
            <a:pPr lvl="2"/>
            <a:r>
              <a:rPr lang="en-US" dirty="0"/>
              <a:t>Negligible disruption of US labor markets</a:t>
            </a:r>
          </a:p>
          <a:p>
            <a:pPr lvl="2"/>
            <a:r>
              <a:rPr lang="en-US" dirty="0"/>
              <a:t>Positive, somewhat larger, benefit to Mexico</a:t>
            </a:r>
          </a:p>
          <a:p>
            <a:pPr lvl="2"/>
            <a:r>
              <a:rPr lang="en-US" dirty="0"/>
              <a:t>Significant disruption in some Mexican markets</a:t>
            </a:r>
          </a:p>
          <a:p>
            <a:pPr lvl="1"/>
            <a:r>
              <a:rPr lang="en-US" dirty="0"/>
              <a:t>Nobody predicted Peso Crisis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1463565" y="942428"/>
            <a:ext cx="7239000" cy="1127125"/>
          </a:xfrm>
        </p:spPr>
        <p:txBody>
          <a:bodyPr/>
          <a:lstStyle/>
          <a:p>
            <a:r>
              <a:rPr lang="en-US" smtClean="0"/>
              <a:t>Effects of NAFTA </a:t>
            </a:r>
            <a:br>
              <a:rPr lang="en-US" smtClean="0"/>
            </a:br>
            <a:r>
              <a:rPr lang="en-US" smtClean="0"/>
              <a:t>Analyses</a:t>
            </a:r>
            <a:r>
              <a:rPr lang="en-US" dirty="0" smtClean="0"/>
              <a:t>: Before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55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067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7800" y="2084388"/>
            <a:ext cx="7239000" cy="2282825"/>
          </a:xfrm>
        </p:spPr>
        <p:txBody>
          <a:bodyPr/>
          <a:lstStyle/>
          <a:p>
            <a:r>
              <a:rPr lang="en-US" dirty="0"/>
              <a:t>Reasons for small predicted effects on US</a:t>
            </a:r>
          </a:p>
          <a:p>
            <a:pPr lvl="1"/>
            <a:r>
              <a:rPr lang="en-US" dirty="0"/>
              <a:t>US MFN tariffs were already very low</a:t>
            </a:r>
          </a:p>
          <a:p>
            <a:pPr lvl="1"/>
            <a:r>
              <a:rPr lang="en-US" dirty="0"/>
              <a:t>Much trade with Mexico was already at even lower tariffs, under </a:t>
            </a:r>
            <a:r>
              <a:rPr lang="en-US" dirty="0" err="1"/>
              <a:t>Maquiladora</a:t>
            </a:r>
            <a:r>
              <a:rPr lang="en-US" dirty="0"/>
              <a:t> system</a:t>
            </a:r>
          </a:p>
          <a:p>
            <a:pPr lvl="1"/>
            <a:r>
              <a:rPr lang="en-US" dirty="0"/>
              <a:t>US trade with Mexico was big, but not all that </a:t>
            </a:r>
            <a:r>
              <a:rPr lang="en-US" dirty="0" smtClean="0"/>
              <a:t>big, compared to size of US economy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1463565" y="942428"/>
            <a:ext cx="7239000" cy="1127125"/>
          </a:xfrm>
        </p:spPr>
        <p:txBody>
          <a:bodyPr/>
          <a:lstStyle/>
          <a:p>
            <a:r>
              <a:rPr lang="en-US" smtClean="0"/>
              <a:t>Effects of NAFTA </a:t>
            </a:r>
            <a:br>
              <a:rPr lang="en-US" smtClean="0"/>
            </a:br>
            <a:r>
              <a:rPr lang="en-US" smtClean="0"/>
              <a:t>Analyses</a:t>
            </a:r>
            <a:r>
              <a:rPr lang="en-US" dirty="0" smtClean="0"/>
              <a:t>: Before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029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507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7800" y="2322176"/>
            <a:ext cx="7239000" cy="39087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The </a:t>
            </a:r>
            <a:r>
              <a:rPr lang="en-US" sz="2800" dirty="0" smtClean="0"/>
              <a:t>Main Issue </a:t>
            </a:r>
            <a:r>
              <a:rPr lang="en-US" sz="2800" dirty="0"/>
              <a:t>that Raised Concern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Mexican wages were only about 1/10 of US wages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Seemed obvious to many (e.g., Ross Perot) that employers would move to Mexico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Answer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Mexican wages were low for a reason:  low productivity</a:t>
            </a:r>
            <a:endParaRPr lang="en-US" sz="2400" dirty="0" smtClean="0"/>
          </a:p>
          <a:p>
            <a:pPr lvl="1">
              <a:lnSpc>
                <a:spcPct val="90000"/>
              </a:lnSpc>
            </a:pPr>
            <a:r>
              <a:rPr lang="en-US" sz="2400" dirty="0" smtClean="0"/>
              <a:t>If this had not </a:t>
            </a:r>
            <a:r>
              <a:rPr lang="en-US" sz="2400" dirty="0"/>
              <a:t>been </a:t>
            </a:r>
            <a:r>
              <a:rPr lang="en-US" sz="2400" dirty="0" smtClean="0"/>
              <a:t>true, jobs would already have moved, given </a:t>
            </a:r>
            <a:r>
              <a:rPr lang="en-US" sz="2400" dirty="0"/>
              <a:t>our already low </a:t>
            </a:r>
            <a:r>
              <a:rPr lang="en-US" sz="2400" dirty="0" smtClean="0"/>
              <a:t>tariffs</a:t>
            </a:r>
            <a:endParaRPr lang="en-US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1463565" y="942428"/>
            <a:ext cx="7239000" cy="1127125"/>
          </a:xfrm>
        </p:spPr>
        <p:txBody>
          <a:bodyPr/>
          <a:lstStyle/>
          <a:p>
            <a:r>
              <a:rPr lang="en-US" smtClean="0"/>
              <a:t>Effects of NAFTA </a:t>
            </a:r>
            <a:br>
              <a:rPr lang="en-US" smtClean="0"/>
            </a:br>
            <a:r>
              <a:rPr lang="en-US" smtClean="0"/>
              <a:t>Analyses</a:t>
            </a:r>
            <a:r>
              <a:rPr lang="en-US" dirty="0" smtClean="0"/>
              <a:t>: Before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626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6099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7800" y="2592388"/>
            <a:ext cx="7239000" cy="355174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 err="1" smtClean="0"/>
              <a:t>Romalis</a:t>
            </a:r>
            <a:r>
              <a:rPr lang="en-US" sz="2800" dirty="0" smtClean="0"/>
              <a:t> (2005)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Welfare effects close to zero for US, Canada, and Mexico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Caliendo </a:t>
            </a:r>
            <a:r>
              <a:rPr lang="en-US" sz="2800" dirty="0"/>
              <a:t>and </a:t>
            </a:r>
            <a:r>
              <a:rPr lang="en-US" sz="2800" dirty="0" err="1"/>
              <a:t>Parro</a:t>
            </a:r>
            <a:r>
              <a:rPr lang="en-US" sz="2800" dirty="0"/>
              <a:t> (2015)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Updated earlier studies with more recent analytical tools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Found </a:t>
            </a:r>
            <a:endParaRPr lang="en-US" sz="2400" dirty="0" smtClean="0"/>
          </a:p>
          <a:p>
            <a:pPr lvl="2">
              <a:lnSpc>
                <a:spcPct val="80000"/>
              </a:lnSpc>
            </a:pPr>
            <a:r>
              <a:rPr lang="en-US" sz="2000" dirty="0" smtClean="0"/>
              <a:t>Welfare </a:t>
            </a:r>
            <a:r>
              <a:rPr lang="en-US" sz="2000" dirty="0"/>
              <a:t>benefits for US and </a:t>
            </a:r>
            <a:r>
              <a:rPr lang="en-US" sz="2000" dirty="0" smtClean="0"/>
              <a:t>Mexico, </a:t>
            </a:r>
            <a:r>
              <a:rPr lang="en-US" sz="2000" dirty="0"/>
              <a:t>but </a:t>
            </a:r>
            <a:endParaRPr lang="en-US" sz="2000" dirty="0" smtClean="0"/>
          </a:p>
          <a:p>
            <a:pPr lvl="2">
              <a:lnSpc>
                <a:spcPct val="80000"/>
              </a:lnSpc>
            </a:pPr>
            <a:r>
              <a:rPr lang="en-US" sz="2000" dirty="0" smtClean="0"/>
              <a:t>Welfare loss </a:t>
            </a:r>
            <a:r>
              <a:rPr lang="en-US" sz="2000" dirty="0"/>
              <a:t>for Canada</a:t>
            </a:r>
          </a:p>
          <a:p>
            <a:pPr lvl="1">
              <a:lnSpc>
                <a:spcPct val="80000"/>
              </a:lnSpc>
            </a:pPr>
            <a:endParaRPr lang="en-US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1463565" y="942428"/>
            <a:ext cx="7239000" cy="1127125"/>
          </a:xfrm>
        </p:spPr>
        <p:txBody>
          <a:bodyPr/>
          <a:lstStyle/>
          <a:p>
            <a:r>
              <a:rPr lang="en-US" smtClean="0"/>
              <a:t>Effects of NAFTA </a:t>
            </a:r>
            <a:br>
              <a:rPr lang="en-US" smtClean="0"/>
            </a:br>
            <a:r>
              <a:rPr lang="en-US" smtClean="0"/>
              <a:t>Analyses</a:t>
            </a:r>
            <a:r>
              <a:rPr lang="en-US" smtClean="0"/>
              <a:t>: </a:t>
            </a:r>
            <a:r>
              <a:rPr lang="en-US" smtClean="0"/>
              <a:t>After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5993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3747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1320800"/>
            <a:ext cx="7239000" cy="474133"/>
          </a:xfrm>
        </p:spPr>
        <p:txBody>
          <a:bodyPr/>
          <a:lstStyle/>
          <a:p>
            <a:r>
              <a:rPr lang="en-US" sz="2400" i="1"/>
              <a:t>Welfare effects from NAFTA’s tariff reductions </a:t>
            </a:r>
            <a:endParaRPr lang="en-US" sz="240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1447800" y="1794933"/>
          <a:ext cx="723900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/>
                <a:gridCol w="1447800"/>
                <a:gridCol w="1447800"/>
                <a:gridCol w="1447800"/>
                <a:gridCol w="14478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dirty="0" smtClean="0"/>
                        <a:t>Welfare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Country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Terms of Trade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Volume of Trade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Real Wages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Mexico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1.31%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–0.41%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1.72%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1.72%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Canada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–0.06%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–0.11%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0.04%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0.32%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U.S.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0.08%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0.04%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0.04%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0.11%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59456" y="5861606"/>
            <a:ext cx="52621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Source:  </a:t>
            </a:r>
            <a:r>
              <a:rPr lang="en-US" dirty="0"/>
              <a:t>Caliendo and </a:t>
            </a:r>
            <a:r>
              <a:rPr lang="en-US" dirty="0" err="1"/>
              <a:t>Parro</a:t>
            </a:r>
            <a:r>
              <a:rPr lang="en-US" dirty="0"/>
              <a:t> (2015), Table </a:t>
            </a:r>
            <a:r>
              <a:rPr lang="en-US" dirty="0" smtClean="0"/>
              <a:t>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3129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32034" y="2324375"/>
            <a:ext cx="7239000" cy="3841629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 smtClean="0"/>
              <a:t>Posen (2014)</a:t>
            </a:r>
            <a:endParaRPr lang="en-US" sz="1800" dirty="0" smtClean="0"/>
          </a:p>
          <a:p>
            <a:pPr lvl="1">
              <a:lnSpc>
                <a:spcPct val="80000"/>
              </a:lnSpc>
            </a:pPr>
            <a:r>
              <a:rPr lang="en-US" sz="2400" dirty="0" smtClean="0"/>
              <a:t>“</a:t>
            </a:r>
            <a:r>
              <a:rPr lang="en-US" sz="2400" dirty="0"/>
              <a:t>For every 100 jobs US manufacturers created in Mexican manufacturing, they added nearly 250 jobs at their larger US home </a:t>
            </a:r>
            <a:r>
              <a:rPr lang="en-US" sz="2400" dirty="0" smtClean="0"/>
              <a:t>operations”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Unemployment in US was actually lower after NAFTA than before (until the 2008 financial crisis)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Critics say NAFTA cost 45,000 jobs a year.</a:t>
            </a:r>
          </a:p>
          <a:p>
            <a:pPr lvl="2">
              <a:lnSpc>
                <a:spcPct val="80000"/>
              </a:lnSpc>
            </a:pPr>
            <a:r>
              <a:rPr lang="en-US" sz="2000" dirty="0" smtClean="0"/>
              <a:t>That may be true</a:t>
            </a:r>
          </a:p>
          <a:p>
            <a:pPr lvl="2">
              <a:lnSpc>
                <a:spcPct val="80000"/>
              </a:lnSpc>
            </a:pPr>
            <a:r>
              <a:rPr lang="en-US" sz="2000" dirty="0" smtClean="0"/>
              <a:t>But this is only 0.1% of normal job turnover in the US, where </a:t>
            </a:r>
            <a:r>
              <a:rPr lang="en-US" sz="2000" dirty="0"/>
              <a:t>4m-6m workers leave or lose jobs per </a:t>
            </a:r>
            <a:r>
              <a:rPr lang="en-US" sz="2000" dirty="0" smtClean="0"/>
              <a:t>month)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463565" y="942428"/>
            <a:ext cx="7239000" cy="1127125"/>
          </a:xfrm>
        </p:spPr>
        <p:txBody>
          <a:bodyPr/>
          <a:lstStyle/>
          <a:p>
            <a:r>
              <a:rPr lang="en-US" smtClean="0"/>
              <a:t>Effects of NAFTA </a:t>
            </a:r>
            <a:br>
              <a:rPr lang="en-US" smtClean="0"/>
            </a:br>
            <a:r>
              <a:rPr lang="en-US" smtClean="0"/>
              <a:t>Analyses</a:t>
            </a:r>
            <a:r>
              <a:rPr lang="en-US" smtClean="0"/>
              <a:t>: </a:t>
            </a:r>
            <a:r>
              <a:rPr lang="en-US" smtClean="0"/>
              <a:t>After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43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3747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7800" y="2592388"/>
            <a:ext cx="7239000" cy="324396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 smtClean="0"/>
              <a:t>Hakobyan and McLaren (2016) 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T</a:t>
            </a:r>
            <a:r>
              <a:rPr lang="en-US" sz="2400" dirty="0" smtClean="0"/>
              <a:t>hey look for effects on local labor markets, where</a:t>
            </a:r>
          </a:p>
          <a:p>
            <a:pPr lvl="3">
              <a:lnSpc>
                <a:spcPct val="80000"/>
              </a:lnSpc>
            </a:pPr>
            <a:r>
              <a:rPr lang="en-US" dirty="0" smtClean="0"/>
              <a:t>industries</a:t>
            </a:r>
          </a:p>
          <a:p>
            <a:pPr lvl="3">
              <a:lnSpc>
                <a:spcPct val="80000"/>
              </a:lnSpc>
            </a:pPr>
            <a:r>
              <a:rPr lang="en-US" dirty="0"/>
              <a:t>a</a:t>
            </a:r>
            <a:r>
              <a:rPr lang="en-US" dirty="0" smtClean="0"/>
              <a:t>nd/or communities</a:t>
            </a:r>
          </a:p>
          <a:p>
            <a:pPr lvl="2">
              <a:lnSpc>
                <a:spcPct val="80000"/>
              </a:lnSpc>
            </a:pPr>
            <a:r>
              <a:rPr lang="en-US" dirty="0" smtClean="0"/>
              <a:t>were vulnerable to large tariff cuts against Mexico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They find</a:t>
            </a:r>
          </a:p>
          <a:p>
            <a:pPr lvl="2">
              <a:lnSpc>
                <a:spcPct val="80000"/>
              </a:lnSpc>
            </a:pPr>
            <a:r>
              <a:rPr lang="en-US" dirty="0" smtClean="0"/>
              <a:t>Substantial variation across localities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1463565" y="942428"/>
            <a:ext cx="7239000" cy="1127125"/>
          </a:xfrm>
        </p:spPr>
        <p:txBody>
          <a:bodyPr/>
          <a:lstStyle/>
          <a:p>
            <a:r>
              <a:rPr lang="en-US" dirty="0" smtClean="0"/>
              <a:t>Effects of NAFTA </a:t>
            </a:r>
            <a:br>
              <a:rPr lang="en-US" dirty="0" smtClean="0"/>
            </a:br>
            <a:r>
              <a:rPr lang="en-US" dirty="0" smtClean="0"/>
              <a:t>Analyses</a:t>
            </a:r>
            <a:r>
              <a:rPr lang="en-US" dirty="0" smtClean="0"/>
              <a:t>: </a:t>
            </a:r>
            <a:r>
              <a:rPr lang="en-US" dirty="0" smtClean="0"/>
              <a:t>After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899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374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6000" dirty="0" smtClean="0">
                <a:solidFill>
                  <a:srgbClr val="FF0000"/>
                </a:solidFill>
              </a:rPr>
              <a:t>NAFTA</a:t>
            </a:r>
            <a:endParaRPr lang="en-US" sz="60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272158" y="2357521"/>
            <a:ext cx="587654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“The </a:t>
            </a:r>
            <a:r>
              <a:rPr lang="en-US" sz="3600" dirty="0">
                <a:solidFill>
                  <a:srgbClr val="FF0000"/>
                </a:solidFill>
              </a:rPr>
              <a:t>single worst trade deal </a:t>
            </a:r>
            <a:endParaRPr lang="en-US" sz="3600" dirty="0" smtClean="0">
              <a:solidFill>
                <a:srgbClr val="FF0000"/>
              </a:solidFill>
            </a:endParaRPr>
          </a:p>
          <a:p>
            <a:r>
              <a:rPr lang="en-US" sz="3600" dirty="0" smtClean="0">
                <a:solidFill>
                  <a:srgbClr val="FF0000"/>
                </a:solidFill>
              </a:rPr>
              <a:t>ever </a:t>
            </a:r>
            <a:r>
              <a:rPr lang="en-US" sz="3600" dirty="0">
                <a:solidFill>
                  <a:srgbClr val="FF0000"/>
                </a:solidFill>
              </a:rPr>
              <a:t>approved in this </a:t>
            </a:r>
            <a:r>
              <a:rPr lang="en-US" sz="3600" dirty="0" smtClean="0">
                <a:solidFill>
                  <a:srgbClr val="FF0000"/>
                </a:solidFill>
              </a:rPr>
              <a:t>country”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01413" y="3792183"/>
            <a:ext cx="49314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- Donald J. Trump, candidate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2550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20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3849" y="0"/>
            <a:ext cx="4956302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45220" y="6117159"/>
            <a:ext cx="2133600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Source</a:t>
            </a:r>
            <a:r>
              <a:rPr lang="en-US" smtClean="0"/>
              <a:t>:  </a:t>
            </a:r>
            <a:r>
              <a:rPr lang="en-US"/>
              <a:t>Hakobyan and McLaren (2016)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701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21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4011" y="1232338"/>
            <a:ext cx="7086600" cy="6067097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229712" y="4303986"/>
            <a:ext cx="7394028" cy="29008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269412" y="5335345"/>
            <a:ext cx="4809892" cy="3139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Source</a:t>
            </a:r>
            <a:r>
              <a:rPr lang="en-US" smtClean="0"/>
              <a:t>:  </a:t>
            </a:r>
            <a:r>
              <a:rPr lang="en-US"/>
              <a:t>Hakobyan and McLaren (2016)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03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22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" y="488950"/>
            <a:ext cx="8458200" cy="58801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85178" y="6454698"/>
            <a:ext cx="4809892" cy="3139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Source</a:t>
            </a:r>
            <a:r>
              <a:rPr lang="en-US" smtClean="0"/>
              <a:t>:  </a:t>
            </a:r>
            <a:r>
              <a:rPr lang="en-US"/>
              <a:t>Hakobyan and McLaren (2016)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341434" y="1416205"/>
            <a:ext cx="27766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(Consistent </a:t>
            </a:r>
            <a:r>
              <a:rPr lang="en-US" dirty="0"/>
              <a:t>Public-Use Microdata </a:t>
            </a:r>
            <a:r>
              <a:rPr lang="en-US" dirty="0" smtClean="0"/>
              <a:t>Areas)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347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79331" y="2308609"/>
            <a:ext cx="7239000" cy="440120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 smtClean="0"/>
              <a:t>Hakobyan and McLaren (2016) 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“</a:t>
            </a:r>
            <a:r>
              <a:rPr lang="en-US" dirty="0"/>
              <a:t>The fact that both the location and the industry effects hit blue-collar workers, especially </a:t>
            </a:r>
            <a:r>
              <a:rPr lang="en-US" dirty="0">
                <a:solidFill>
                  <a:srgbClr val="FF0000"/>
                </a:solidFill>
              </a:rPr>
              <a:t>high school dropouts, but not college graduates </a:t>
            </a:r>
            <a:r>
              <a:rPr lang="en-US" dirty="0"/>
              <a:t>suggests the possibility that the costs of moving or of switching industries are larger for less educated workers, so that </a:t>
            </a:r>
            <a:r>
              <a:rPr lang="en-US" dirty="0">
                <a:solidFill>
                  <a:srgbClr val="FF0000"/>
                </a:solidFill>
              </a:rPr>
              <a:t>more educated workers can adjust more easily</a:t>
            </a:r>
            <a:r>
              <a:rPr lang="en-US" dirty="0"/>
              <a:t> and arbitrage wage differences away</a:t>
            </a:r>
            <a:r>
              <a:rPr lang="en-US" dirty="0" smtClean="0"/>
              <a:t>.” </a:t>
            </a:r>
            <a:endParaRPr lang="en-US" dirty="0"/>
          </a:p>
          <a:p>
            <a:pPr lvl="1">
              <a:lnSpc>
                <a:spcPct val="80000"/>
              </a:lnSpc>
            </a:pPr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1463565" y="942428"/>
            <a:ext cx="7239000" cy="1127125"/>
          </a:xfrm>
        </p:spPr>
        <p:txBody>
          <a:bodyPr/>
          <a:lstStyle/>
          <a:p>
            <a:r>
              <a:rPr lang="en-US" smtClean="0"/>
              <a:t>Effects of NAFTA </a:t>
            </a:r>
            <a:br>
              <a:rPr lang="en-US" smtClean="0"/>
            </a:br>
            <a:r>
              <a:rPr lang="en-US" smtClean="0"/>
              <a:t>Analyses</a:t>
            </a:r>
            <a:r>
              <a:rPr lang="en-US" smtClean="0"/>
              <a:t>: </a:t>
            </a:r>
            <a:r>
              <a:rPr lang="en-US" smtClean="0"/>
              <a:t>After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374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32034" y="2371671"/>
            <a:ext cx="7239000" cy="2677656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 smtClean="0"/>
              <a:t>Hakobyan and McLaren (2016) 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“</a:t>
            </a:r>
            <a:r>
              <a:rPr lang="mr-IN" sz="2400" dirty="0" smtClean="0"/>
              <a:t>…</a:t>
            </a:r>
            <a:r>
              <a:rPr lang="en-US" dirty="0"/>
              <a:t>even workers in a nontraded industry—waiting on tables in a diner, for example—saw a sharp reduction in wages if they were in a vulnerable location that lost its protection quickly</a:t>
            </a:r>
            <a:r>
              <a:rPr lang="en-US" dirty="0" smtClean="0"/>
              <a:t>.” </a:t>
            </a:r>
            <a:endParaRPr lang="en-US" dirty="0"/>
          </a:p>
          <a:p>
            <a:pPr lvl="1">
              <a:lnSpc>
                <a:spcPct val="80000"/>
              </a:lnSpc>
            </a:pPr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1463565" y="942428"/>
            <a:ext cx="7239000" cy="1127125"/>
          </a:xfrm>
        </p:spPr>
        <p:txBody>
          <a:bodyPr/>
          <a:lstStyle/>
          <a:p>
            <a:r>
              <a:rPr lang="en-US" smtClean="0"/>
              <a:t>Effects of NAFTA </a:t>
            </a:r>
            <a:br>
              <a:rPr lang="en-US" smtClean="0"/>
            </a:br>
            <a:r>
              <a:rPr lang="en-US" smtClean="0"/>
              <a:t>Analyses</a:t>
            </a:r>
            <a:r>
              <a:rPr lang="en-US" smtClean="0"/>
              <a:t>: </a:t>
            </a:r>
            <a:r>
              <a:rPr lang="en-US" smtClean="0"/>
              <a:t>After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487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32034" y="2370618"/>
            <a:ext cx="7239000" cy="448738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 smtClean="0"/>
              <a:t>Disruption of some industries and localities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Was expected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May have been larger than expected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Has not been dealt with adequately by TAA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Nonetheless was still small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But provides easy ammunition for critics</a:t>
            </a:r>
          </a:p>
          <a:p>
            <a:pPr lvl="1">
              <a:lnSpc>
                <a:spcPct val="80000"/>
              </a:lnSpc>
            </a:pPr>
            <a:endParaRPr lang="en-US" dirty="0"/>
          </a:p>
          <a:p>
            <a:pPr lvl="1">
              <a:lnSpc>
                <a:spcPct val="80000"/>
              </a:lnSpc>
            </a:pPr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1463565" y="942428"/>
            <a:ext cx="7239000" cy="1127125"/>
          </a:xfrm>
        </p:spPr>
        <p:txBody>
          <a:bodyPr/>
          <a:lstStyle/>
          <a:p>
            <a:r>
              <a:rPr lang="en-US" smtClean="0"/>
              <a:t>Effects of NAFTA </a:t>
            </a:r>
            <a:br>
              <a:rPr lang="en-US" smtClean="0"/>
            </a:br>
            <a:r>
              <a:rPr lang="en-US" smtClean="0"/>
              <a:t>Analyses</a:t>
            </a:r>
            <a:r>
              <a:rPr lang="en-US" smtClean="0"/>
              <a:t>: </a:t>
            </a:r>
            <a:r>
              <a:rPr lang="en-US" smtClean="0"/>
              <a:t>After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89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79330" y="2039541"/>
            <a:ext cx="7239000" cy="1606594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 smtClean="0"/>
              <a:t>Donald Trump said he would either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Pull out of NAFTA, or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Renegotiate NAFTA</a:t>
            </a:r>
            <a:endParaRPr lang="en-US" dirty="0" smtClean="0"/>
          </a:p>
          <a:p>
            <a:pPr lvl="1">
              <a:lnSpc>
                <a:spcPct val="80000"/>
              </a:lnSpc>
            </a:pP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1463565" y="942428"/>
            <a:ext cx="7239000" cy="776013"/>
          </a:xfrm>
        </p:spPr>
        <p:txBody>
          <a:bodyPr/>
          <a:lstStyle/>
          <a:p>
            <a:r>
              <a:rPr lang="en-US" smtClean="0"/>
              <a:t>Renegotiating </a:t>
            </a:r>
            <a:r>
              <a:rPr lang="en-US" dirty="0" smtClean="0"/>
              <a:t>NAFTA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203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0504" y="1867175"/>
            <a:ext cx="7239000" cy="3382742"/>
          </a:xfrm>
        </p:spPr>
        <p:txBody>
          <a:bodyPr>
            <a:normAutofit/>
          </a:bodyPr>
          <a:lstStyle/>
          <a:p>
            <a:r>
              <a:rPr lang="en-US" dirty="0" smtClean="0"/>
              <a:t>Nov 21, 2016:</a:t>
            </a:r>
          </a:p>
          <a:p>
            <a:pPr lvl="1"/>
            <a:endParaRPr lang="en-US" sz="2400" dirty="0"/>
          </a:p>
          <a:p>
            <a:r>
              <a:rPr lang="en-US" dirty="0" smtClean="0"/>
              <a:t>Feb 1, 2017:</a:t>
            </a:r>
          </a:p>
          <a:p>
            <a:pPr lvl="1"/>
            <a:endParaRPr lang="en-US" sz="2400" dirty="0"/>
          </a:p>
          <a:p>
            <a:r>
              <a:rPr lang="en-US" dirty="0" smtClean="0"/>
              <a:t>Mar 30, 2017: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C441A67-FCC4-934D-9412-0607F39AE4B4}" type="slidenum">
              <a:rPr lang="en-US" smtClean="0"/>
              <a:pPr/>
              <a:t>27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3420" y="2492499"/>
            <a:ext cx="6416298" cy="3344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7282" y="3527713"/>
            <a:ext cx="6431797" cy="35354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8547" y="4521577"/>
            <a:ext cx="6529329" cy="624421"/>
          </a:xfrm>
          <a:prstGeom prst="rect">
            <a:avLst/>
          </a:prstGeom>
        </p:spPr>
      </p:pic>
      <p:sp>
        <p:nvSpPr>
          <p:cNvPr id="16" name="Rectangle 2"/>
          <p:cNvSpPr>
            <a:spLocks noGrp="1" noChangeArrowheads="1"/>
          </p:cNvSpPr>
          <p:nvPr>
            <p:ph type="title"/>
          </p:nvPr>
        </p:nvSpPr>
        <p:spPr>
          <a:xfrm>
            <a:off x="1463565" y="942428"/>
            <a:ext cx="7239000" cy="776013"/>
          </a:xfrm>
        </p:spPr>
        <p:txBody>
          <a:bodyPr/>
          <a:lstStyle/>
          <a:p>
            <a:r>
              <a:rPr lang="en-US" smtClean="0"/>
              <a:t>Renegotiating </a:t>
            </a:r>
            <a:r>
              <a:rPr lang="en-US" dirty="0" smtClean="0"/>
              <a:t>NAFTA 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47715" y="2308772"/>
            <a:ext cx="780174" cy="69685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89757" y="3344041"/>
            <a:ext cx="780174" cy="696854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05521" y="4384565"/>
            <a:ext cx="780174" cy="696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6512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2035" y="1756815"/>
            <a:ext cx="7239000" cy="2282825"/>
          </a:xfrm>
        </p:spPr>
        <p:txBody>
          <a:bodyPr>
            <a:noAutofit/>
          </a:bodyPr>
          <a:lstStyle/>
          <a:p>
            <a:r>
              <a:rPr lang="en-US" sz="2800" dirty="0" smtClean="0"/>
              <a:t>The “modest changes”:</a:t>
            </a:r>
          </a:p>
          <a:p>
            <a:pPr lvl="1"/>
            <a:r>
              <a:rPr lang="en-US" sz="2400" dirty="0" smtClean="0"/>
              <a:t>“Snapback tariffs”</a:t>
            </a:r>
          </a:p>
          <a:p>
            <a:pPr lvl="1"/>
            <a:r>
              <a:rPr lang="en-US" sz="2400" dirty="0" smtClean="0"/>
              <a:t>Changes in Rules of Origin</a:t>
            </a:r>
          </a:p>
          <a:p>
            <a:pPr lvl="1"/>
            <a:r>
              <a:rPr lang="en-US" sz="2400" dirty="0" smtClean="0"/>
              <a:t>Permit “Buy American” in government procurement</a:t>
            </a:r>
          </a:p>
          <a:p>
            <a:pPr lvl="1"/>
            <a:r>
              <a:rPr lang="en-US" sz="2400" dirty="0" smtClean="0"/>
              <a:t>Several features that were part of TPP</a:t>
            </a:r>
          </a:p>
          <a:p>
            <a:pPr lvl="2"/>
            <a:r>
              <a:rPr lang="en-US" sz="1800" dirty="0" smtClean="0"/>
              <a:t>Protection of digital trade</a:t>
            </a:r>
          </a:p>
          <a:p>
            <a:pPr lvl="2"/>
            <a:r>
              <a:rPr lang="en-US" sz="1800" dirty="0" smtClean="0"/>
              <a:t>Tougher intellectual property enforcement</a:t>
            </a:r>
          </a:p>
          <a:p>
            <a:pPr lvl="2"/>
            <a:r>
              <a:rPr lang="en-US" sz="1800" dirty="0" smtClean="0"/>
              <a:t>Requirements on state-owned enterprises</a:t>
            </a:r>
          </a:p>
          <a:p>
            <a:pPr lvl="2"/>
            <a:r>
              <a:rPr lang="en-US" sz="1800" dirty="0" smtClean="0"/>
              <a:t>Labor and environment provisions</a:t>
            </a:r>
          </a:p>
          <a:p>
            <a:pPr lvl="1"/>
            <a:r>
              <a:rPr lang="en-US" sz="2400" dirty="0" smtClean="0"/>
              <a:t>Does </a:t>
            </a:r>
            <a:r>
              <a:rPr lang="en-US" sz="2400" u="sng" dirty="0" smtClean="0"/>
              <a:t>not</a:t>
            </a:r>
            <a:r>
              <a:rPr lang="en-US" sz="2400" dirty="0" smtClean="0"/>
              <a:t> mention currencies</a:t>
            </a:r>
            <a:endParaRPr lang="en-US" sz="2400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1463565" y="942428"/>
            <a:ext cx="7239000" cy="776013"/>
          </a:xfrm>
        </p:spPr>
        <p:txBody>
          <a:bodyPr/>
          <a:lstStyle/>
          <a:p>
            <a:r>
              <a:rPr lang="en-US" smtClean="0"/>
              <a:t>Renegotiating </a:t>
            </a:r>
            <a:r>
              <a:rPr lang="en-US" dirty="0" smtClean="0"/>
              <a:t>NAFTA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5370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2035" y="1756815"/>
            <a:ext cx="7239000" cy="2282825"/>
          </a:xfrm>
        </p:spPr>
        <p:txBody>
          <a:bodyPr>
            <a:noAutofit/>
          </a:bodyPr>
          <a:lstStyle/>
          <a:p>
            <a:r>
              <a:rPr lang="en-US" sz="2400" dirty="0" smtClean="0"/>
              <a:t>April 11, 2017:</a:t>
            </a:r>
          </a:p>
          <a:p>
            <a:r>
              <a:rPr lang="en-US" sz="2400" dirty="0" smtClean="0"/>
              <a:t>In </a:t>
            </a:r>
            <a:r>
              <a:rPr lang="en-US" sz="2400" dirty="0"/>
              <a:t>a meeting with company executives Tuesday morning, Trump promised more progress on the talks. "We’re going to have some very pleasant surprises for you on NAFTA," he said.</a:t>
            </a:r>
            <a:endParaRPr lang="en-US" sz="2400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1463565" y="942428"/>
            <a:ext cx="7239000" cy="776013"/>
          </a:xfrm>
        </p:spPr>
        <p:txBody>
          <a:bodyPr/>
          <a:lstStyle/>
          <a:p>
            <a:r>
              <a:rPr lang="en-US" smtClean="0"/>
              <a:t>Renegotiating </a:t>
            </a:r>
            <a:r>
              <a:rPr lang="en-US" dirty="0" smtClean="0"/>
              <a:t>NAFTA </a:t>
            </a:r>
            <a:endParaRPr lang="en-US" dirty="0"/>
          </a:p>
        </p:txBody>
      </p:sp>
      <p:sp>
        <p:nvSpPr>
          <p:cNvPr id="2" name="AutoShape 2" descr="mage result for washington post icon"/>
          <p:cNvSpPr>
            <a:spLocks noChangeAspect="1" noChangeArrowheads="1"/>
          </p:cNvSpPr>
          <p:nvPr/>
        </p:nvSpPr>
        <p:spPr bwMode="auto">
          <a:xfrm>
            <a:off x="0" y="0"/>
            <a:ext cx="1209675" cy="1209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6187" y="2225676"/>
            <a:ext cx="568326" cy="494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7151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I’ll look 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592388"/>
            <a:ext cx="7239000" cy="1766637"/>
          </a:xfrm>
        </p:spPr>
        <p:txBody>
          <a:bodyPr/>
          <a:lstStyle/>
          <a:p>
            <a:r>
              <a:rPr lang="en-US" dirty="0" smtClean="0"/>
              <a:t>Trade after NAFTA</a:t>
            </a:r>
          </a:p>
          <a:p>
            <a:r>
              <a:rPr lang="en-US" dirty="0" smtClean="0"/>
              <a:t>Economic analyses of NAFTA</a:t>
            </a:r>
          </a:p>
          <a:p>
            <a:r>
              <a:rPr lang="en-US" dirty="0" smtClean="0"/>
              <a:t>Renegotiating NAFTA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007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879365"/>
            <a:ext cx="7239000" cy="1127125"/>
          </a:xfrm>
        </p:spPr>
        <p:txBody>
          <a:bodyPr/>
          <a:lstStyle/>
          <a:p>
            <a:r>
              <a:rPr lang="en-US" dirty="0" smtClean="0"/>
              <a:t>Growth of Trade after NAFTA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84738" y="2166719"/>
            <a:ext cx="7239000" cy="3933384"/>
          </a:xfrm>
        </p:spPr>
        <p:txBody>
          <a:bodyPr/>
          <a:lstStyle/>
          <a:p>
            <a:r>
              <a:rPr lang="en-US" dirty="0" smtClean="0"/>
              <a:t>US-NAFTA trade doubled 1993-2000</a:t>
            </a:r>
          </a:p>
          <a:p>
            <a:r>
              <a:rPr lang="en-US" dirty="0" smtClean="0"/>
              <a:t>World trade grew much less</a:t>
            </a:r>
          </a:p>
          <a:p>
            <a:r>
              <a:rPr lang="en-US" dirty="0" smtClean="0"/>
              <a:t>US-NAFTA trade grew more slowly after 2000</a:t>
            </a:r>
          </a:p>
          <a:p>
            <a:r>
              <a:rPr lang="en-US" dirty="0" smtClean="0"/>
              <a:t>World trade took off after 2001 (China’s entry to WTO)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25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76469"/>
            <a:ext cx="9144000" cy="550506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85178" y="6454698"/>
            <a:ext cx="4809892" cy="31944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Source</a:t>
            </a:r>
            <a:r>
              <a:rPr lang="en-US" smtClean="0"/>
              <a:t>:  Congressional Research Service (2015)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5500" y="4628829"/>
            <a:ext cx="7930055" cy="55985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714329" y="5684996"/>
            <a:ext cx="2664128" cy="27986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20841" y="4954894"/>
            <a:ext cx="736089" cy="27986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845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02647392"/>
              </p:ext>
            </p:extLst>
          </p:nvPr>
        </p:nvGraphicFramePr>
        <p:xfrm>
          <a:off x="1261242" y="1040524"/>
          <a:ext cx="7662042" cy="47769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797269" y="6038193"/>
            <a:ext cx="2538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Source:  WTO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0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879365"/>
            <a:ext cx="7239000" cy="1127125"/>
          </a:xfrm>
        </p:spPr>
        <p:txBody>
          <a:bodyPr/>
          <a:lstStyle/>
          <a:p>
            <a:r>
              <a:rPr lang="en-US" dirty="0" smtClean="0"/>
              <a:t>US Trade Deficit after NAFTA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84738" y="2166719"/>
            <a:ext cx="7239000" cy="3293209"/>
          </a:xfrm>
        </p:spPr>
        <p:txBody>
          <a:bodyPr/>
          <a:lstStyle/>
          <a:p>
            <a:r>
              <a:rPr lang="en-US" dirty="0" smtClean="0"/>
              <a:t>Deficit with NAFTA partners grew</a:t>
            </a:r>
          </a:p>
          <a:p>
            <a:pPr lvl="1"/>
            <a:r>
              <a:rPr lang="en-US" dirty="0" smtClean="0"/>
              <a:t>From about zero in 1993</a:t>
            </a:r>
          </a:p>
          <a:p>
            <a:pPr lvl="1"/>
            <a:r>
              <a:rPr lang="en-US" dirty="0" smtClean="0"/>
              <a:t>To $150 billion in 2008</a:t>
            </a:r>
          </a:p>
          <a:p>
            <a:r>
              <a:rPr lang="en-US" dirty="0" smtClean="0"/>
              <a:t>Most of that was petroleum</a:t>
            </a:r>
          </a:p>
          <a:p>
            <a:r>
              <a:rPr lang="en-US" dirty="0" smtClean="0"/>
              <a:t>Non-petroleum deficit is now back to about zero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669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76469"/>
            <a:ext cx="9144000" cy="550506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85178" y="6454698"/>
            <a:ext cx="4809892" cy="31944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Source</a:t>
            </a:r>
            <a:r>
              <a:rPr lang="en-US" smtClean="0"/>
              <a:t>:  Congressional Research Service (2015)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270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62650"/>
            <a:ext cx="9144000" cy="553269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85178" y="6454698"/>
            <a:ext cx="4809892" cy="31944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Source</a:t>
            </a:r>
            <a:r>
              <a:rPr lang="en-US" smtClean="0"/>
              <a:t>:  Congressional Research Service (2015)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6671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ord-school-ppt-template_11-12_ligh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ford-school-ppt-template_11-12_light.pot</Template>
  <TotalTime>68684</TotalTime>
  <Words>972</Words>
  <Application>Microsoft Macintosh PowerPoint</Application>
  <PresentationFormat>On-screen Show (4:3)</PresentationFormat>
  <Paragraphs>177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Calibri</vt:lpstr>
      <vt:lpstr>ＭＳ Ｐゴシック</vt:lpstr>
      <vt:lpstr>Palatino Linotype</vt:lpstr>
      <vt:lpstr>Arial</vt:lpstr>
      <vt:lpstr>ford-school-ppt-template_11-12_light</vt:lpstr>
      <vt:lpstr>NAFTA and Its Effects</vt:lpstr>
      <vt:lpstr>NAFTA</vt:lpstr>
      <vt:lpstr>I’ll look at</vt:lpstr>
      <vt:lpstr>Growth of Trade after NAFTA</vt:lpstr>
      <vt:lpstr>PowerPoint Presentation</vt:lpstr>
      <vt:lpstr>PowerPoint Presentation</vt:lpstr>
      <vt:lpstr>US Trade Deficit after NAFTA</vt:lpstr>
      <vt:lpstr>PowerPoint Presentation</vt:lpstr>
      <vt:lpstr>PowerPoint Presentation</vt:lpstr>
      <vt:lpstr>Components of US-NAFTA Trade</vt:lpstr>
      <vt:lpstr>PowerPoint Presentation</vt:lpstr>
      <vt:lpstr>Effects of NAFTA  Analyses: Before</vt:lpstr>
      <vt:lpstr>Effects of NAFTA  Analyses: Before</vt:lpstr>
      <vt:lpstr>Effects of NAFTA  Analyses: Before</vt:lpstr>
      <vt:lpstr>Effects of NAFTA  Analyses: Before</vt:lpstr>
      <vt:lpstr>Effects of NAFTA  Analyses: After</vt:lpstr>
      <vt:lpstr>Welfare effects from NAFTA’s tariff reductions </vt:lpstr>
      <vt:lpstr>Effects of NAFTA  Analyses: After</vt:lpstr>
      <vt:lpstr>Effects of NAFTA  Analyses: After</vt:lpstr>
      <vt:lpstr>PowerPoint Presentation</vt:lpstr>
      <vt:lpstr>PowerPoint Presentation</vt:lpstr>
      <vt:lpstr>PowerPoint Presentation</vt:lpstr>
      <vt:lpstr>Effects of NAFTA  Analyses: After</vt:lpstr>
      <vt:lpstr>Effects of NAFTA  Analyses: After</vt:lpstr>
      <vt:lpstr>Effects of NAFTA  Analyses: After</vt:lpstr>
      <vt:lpstr>Renegotiating NAFTA </vt:lpstr>
      <vt:lpstr>Renegotiating NAFTA </vt:lpstr>
      <vt:lpstr>Renegotiating NAFTA </vt:lpstr>
      <vt:lpstr>Renegotiating NAFTA </vt:lpstr>
    </vt:vector>
  </TitlesOfParts>
  <Company>University of Michigan</Company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Rue the ROOs</dc:title>
  <dc:creator>Alan Deardorff</dc:creator>
  <cp:lastModifiedBy>Microsoft Office User</cp:lastModifiedBy>
  <cp:revision>217</cp:revision>
  <cp:lastPrinted>2017-04-12T13:56:20Z</cp:lastPrinted>
  <dcterms:created xsi:type="dcterms:W3CDTF">2011-07-06T15:52:55Z</dcterms:created>
  <dcterms:modified xsi:type="dcterms:W3CDTF">2017-04-12T13:57:30Z</dcterms:modified>
</cp:coreProperties>
</file>